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8288000" cy="10287000"/>
  <p:notesSz cx="6858000" cy="9144000"/>
  <p:embeddedFontLst>
    <p:embeddedFont>
      <p:font typeface="芫荽" charset="1" panose="000000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fonts/font74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embeddings/oleObject7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8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embeddings/oleObject9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embeddings/oleObject10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embeddings/oleObject11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embeddings/oleObject12.bin" Type="http://schemas.openxmlformats.org/officeDocument/2006/relationships/oleObjec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embeddings/oleObject13.bin" Type="http://schemas.openxmlformats.org/officeDocument/2006/relationships/oleObjec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embeddings/oleObject14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embeddings/oleObject15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embeddings/oleObject16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embeddings/oleObject17.bin" Type="http://schemas.openxmlformats.org/officeDocument/2006/relationships/oleObjec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png" Type="http://schemas.openxmlformats.org/officeDocument/2006/relationships/image"/><Relationship Id="rId5" Target="../embeddings/oleObject18.bin" Type="http://schemas.openxmlformats.org/officeDocument/2006/relationships/oleObjec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Relationship Id="rId5" Target="../embeddings/oleObject19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3.png" Type="http://schemas.openxmlformats.org/officeDocument/2006/relationships/image"/><Relationship Id="rId5" Target="../embeddings/oleObject20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png" Type="http://schemas.openxmlformats.org/officeDocument/2006/relationships/image"/><Relationship Id="rId5" Target="../embeddings/oleObject21.bin" Type="http://schemas.openxmlformats.org/officeDocument/2006/relationships/oleObjec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Relationship Id="rId5" Target="../embeddings/oleObject22.bin" Type="http://schemas.openxmlformats.org/officeDocument/2006/relationships/oleObjec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6.png" Type="http://schemas.openxmlformats.org/officeDocument/2006/relationships/image"/><Relationship Id="rId5" Target="../embeddings/oleObject23.bin" Type="http://schemas.openxmlformats.org/officeDocument/2006/relationships/oleObjec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embeddings/oleObject24.bin" Type="http://schemas.openxmlformats.org/officeDocument/2006/relationships/oleObjec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embeddings/oleObject25.bin" Type="http://schemas.openxmlformats.org/officeDocument/2006/relationships/oleObjec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5.png" Type="http://schemas.openxmlformats.org/officeDocument/2006/relationships/image"/><Relationship Id="rId9" Target="../embeddings/oleObject26.bin" Type="http://schemas.openxmlformats.org/officeDocument/2006/relationships/oleObjec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468" y="5714491"/>
            <a:ext cx="5087065" cy="3039579"/>
            <a:chOff x="0" y="0"/>
            <a:chExt cx="1339803" cy="800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9803" cy="800548"/>
            </a:xfrm>
            <a:custGeom>
              <a:avLst/>
              <a:gdLst/>
              <a:ahLst/>
              <a:cxnLst/>
              <a:rect r="r" b="b" t="t" l="l"/>
              <a:pathLst>
                <a:path h="800548" w="1339803">
                  <a:moveTo>
                    <a:pt x="152188" y="0"/>
                  </a:moveTo>
                  <a:lnTo>
                    <a:pt x="1187615" y="0"/>
                  </a:lnTo>
                  <a:cubicBezTo>
                    <a:pt x="1227977" y="0"/>
                    <a:pt x="1266687" y="16034"/>
                    <a:pt x="1295228" y="44575"/>
                  </a:cubicBezTo>
                  <a:cubicBezTo>
                    <a:pt x="1323769" y="73116"/>
                    <a:pt x="1339803" y="111825"/>
                    <a:pt x="1339803" y="152188"/>
                  </a:cubicBezTo>
                  <a:lnTo>
                    <a:pt x="1339803" y="648359"/>
                  </a:lnTo>
                  <a:cubicBezTo>
                    <a:pt x="1339803" y="688722"/>
                    <a:pt x="1323769" y="727432"/>
                    <a:pt x="1295228" y="755973"/>
                  </a:cubicBezTo>
                  <a:cubicBezTo>
                    <a:pt x="1266687" y="784514"/>
                    <a:pt x="1227977" y="800548"/>
                    <a:pt x="1187615" y="800548"/>
                  </a:cubicBezTo>
                  <a:lnTo>
                    <a:pt x="152188" y="800548"/>
                  </a:lnTo>
                  <a:cubicBezTo>
                    <a:pt x="111825" y="800548"/>
                    <a:pt x="73116" y="784514"/>
                    <a:pt x="44575" y="755973"/>
                  </a:cubicBezTo>
                  <a:cubicBezTo>
                    <a:pt x="16034" y="727432"/>
                    <a:pt x="0" y="688722"/>
                    <a:pt x="0" y="648359"/>
                  </a:cubicBezTo>
                  <a:lnTo>
                    <a:pt x="0" y="152188"/>
                  </a:lnTo>
                  <a:cubicBezTo>
                    <a:pt x="0" y="111825"/>
                    <a:pt x="16034" y="73116"/>
                    <a:pt x="44575" y="44575"/>
                  </a:cubicBezTo>
                  <a:cubicBezTo>
                    <a:pt x="73116" y="16034"/>
                    <a:pt x="111825" y="0"/>
                    <a:pt x="152188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9803" cy="876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第三組: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陳荔群 41043218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曾聖傑 41043220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蘇于驊 41043255</a:t>
              </a: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梁詠琳 41048110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9593" y="1591106"/>
            <a:ext cx="3308815" cy="718971"/>
            <a:chOff x="0" y="0"/>
            <a:chExt cx="871457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資料庫系統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893236" y="7779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93236" y="90075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0825" y="2609860"/>
            <a:ext cx="11205356" cy="2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E-Commerce </a:t>
            </a:r>
          </a:p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電商平台資料庫設計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489593" y="8790093"/>
            <a:ext cx="3308815" cy="718971"/>
            <a:chOff x="0" y="0"/>
            <a:chExt cx="871457" cy="1893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指導老師:江季翰老師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754719" y="971550"/>
            <a:ext cx="4456956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簡報日期：2025/06/04（三）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Seller（賣家）</a:t>
              </a:r>
            </a:p>
          </p:txBody>
        </p:sp>
      </p:grpSp>
      <p:graphicFrame>
        <p:nvGraphicFramePr>
          <p:cNvPr name="Object 11" id="11"/>
          <p:cNvGraphicFramePr/>
          <p:nvPr/>
        </p:nvGraphicFramePr>
        <p:xfrm>
          <a:off x="1028700" y="1866684"/>
          <a:ext cx="5638800" cy="3067050"/>
        </p:xfrm>
        <a:graphic>
          <a:graphicData uri="http://schemas.openxmlformats.org/presentationml/2006/ole">
            <p:oleObj imgW="6756400" imgH="4191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Admin（管理員）</a:t>
              </a:r>
            </a:p>
          </p:txBody>
        </p:sp>
      </p:grpSp>
      <p:graphicFrame>
        <p:nvGraphicFramePr>
          <p:cNvPr name="Object 10" id="10"/>
          <p:cNvGraphicFramePr/>
          <p:nvPr/>
        </p:nvGraphicFramePr>
        <p:xfrm>
          <a:off x="2549564" y="2320297"/>
          <a:ext cx="5924550" cy="1600200"/>
        </p:xfrm>
        <a:graphic>
          <a:graphicData uri="http://schemas.openxmlformats.org/presentationml/2006/ole">
            <p:oleObj imgW="7086600" imgH="2781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Product（商品）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365644" y="1747671"/>
          <a:ext cx="5781675" cy="3467100"/>
        </p:xfrm>
        <a:graphic>
          <a:graphicData uri="http://schemas.openxmlformats.org/presentationml/2006/ole">
            <p:oleObj imgW="6934200" imgH="4610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Order（訂單）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613766" y="2112749"/>
          <a:ext cx="5715000" cy="2362200"/>
        </p:xfrm>
        <a:graphic>
          <a:graphicData uri="http://schemas.openxmlformats.org/presentationml/2006/ole">
            <p:oleObj imgW="6858000" imgH="3505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OrderItem（訂單項目）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230387" y="1855014"/>
          <a:ext cx="5600700" cy="2914650"/>
        </p:xfrm>
        <a:graphic>
          <a:graphicData uri="http://schemas.openxmlformats.org/presentationml/2006/ole">
            <p:oleObj imgW="6718300" imgH="4038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Review（商品評價）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918014" y="1747671"/>
          <a:ext cx="5715000" cy="3333750"/>
        </p:xfrm>
        <a:graphic>
          <a:graphicData uri="http://schemas.openxmlformats.org/presentationml/2006/ole">
            <p:oleObj imgW="6858000" imgH="4470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210" y="76200"/>
            <a:ext cx="14867010" cy="187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graphicFrame>
        <p:nvGraphicFramePr>
          <p:cNvPr name="Object 6" id="6"/>
          <p:cNvGraphicFramePr/>
          <p:nvPr/>
        </p:nvGraphicFramePr>
        <p:xfrm>
          <a:off x="2547064" y="1448837"/>
          <a:ext cx="6029325" cy="6334125"/>
        </p:xfrm>
        <a:graphic>
          <a:graphicData uri="http://schemas.openxmlformats.org/presentationml/2006/ole">
            <p:oleObj imgW="7289800" imgH="75946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210" y="76200"/>
            <a:ext cx="14867010" cy="187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graphicFrame>
        <p:nvGraphicFramePr>
          <p:cNvPr name="Object 6" id="6"/>
          <p:cNvGraphicFramePr/>
          <p:nvPr/>
        </p:nvGraphicFramePr>
        <p:xfrm>
          <a:off x="2957681" y="1443037"/>
          <a:ext cx="6029325" cy="5267325"/>
        </p:xfrm>
        <a:graphic>
          <a:graphicData uri="http://schemas.openxmlformats.org/presentationml/2006/ole">
            <p:oleObj imgW="7239000" imgH="6477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11148" y="2416621"/>
            <a:ext cx="8045873" cy="6582987"/>
          </a:xfrm>
          <a:custGeom>
            <a:avLst/>
            <a:gdLst/>
            <a:ahLst/>
            <a:cxnLst/>
            <a:rect r="r" b="b" t="t" l="l"/>
            <a:pathLst>
              <a:path h="6582987" w="8045873">
                <a:moveTo>
                  <a:pt x="0" y="0"/>
                </a:moveTo>
                <a:lnTo>
                  <a:pt x="8045873" y="0"/>
                </a:lnTo>
                <a:lnTo>
                  <a:pt x="8045873" y="6582987"/>
                </a:lnTo>
                <a:lnTo>
                  <a:pt x="0" y="658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98823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98823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5367337" y="2257653"/>
          <a:ext cx="7553325" cy="5553075"/>
        </p:xfrm>
        <a:graphic>
          <a:graphicData uri="http://schemas.openxmlformats.org/presentationml/2006/ole">
            <p:oleObj imgW="9067800" imgH="706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7699" y="1028700"/>
            <a:ext cx="7431601" cy="8229600"/>
            <a:chOff x="0" y="0"/>
            <a:chExt cx="664294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294" cy="735625"/>
            </a:xfrm>
            <a:custGeom>
              <a:avLst/>
              <a:gdLst/>
              <a:ahLst/>
              <a:cxnLst/>
              <a:rect r="r" b="b" t="t" l="l"/>
              <a:pathLst>
                <a:path h="735625" w="664294">
                  <a:moveTo>
                    <a:pt x="104176" y="0"/>
                  </a:moveTo>
                  <a:lnTo>
                    <a:pt x="560118" y="0"/>
                  </a:lnTo>
                  <a:cubicBezTo>
                    <a:pt x="617653" y="0"/>
                    <a:pt x="664294" y="46641"/>
                    <a:pt x="664294" y="104176"/>
                  </a:cubicBezTo>
                  <a:lnTo>
                    <a:pt x="664294" y="631449"/>
                  </a:lnTo>
                  <a:cubicBezTo>
                    <a:pt x="664294" y="659078"/>
                    <a:pt x="653318" y="685576"/>
                    <a:pt x="633781" y="705113"/>
                  </a:cubicBezTo>
                  <a:cubicBezTo>
                    <a:pt x="614245" y="724649"/>
                    <a:pt x="587747" y="735625"/>
                    <a:pt x="560118" y="735625"/>
                  </a:cubicBezTo>
                  <a:lnTo>
                    <a:pt x="104176" y="735625"/>
                  </a:lnTo>
                  <a:cubicBezTo>
                    <a:pt x="76547" y="735625"/>
                    <a:pt x="50049" y="724649"/>
                    <a:pt x="30512" y="705113"/>
                  </a:cubicBezTo>
                  <a:cubicBezTo>
                    <a:pt x="10976" y="685576"/>
                    <a:pt x="0" y="659078"/>
                    <a:pt x="0" y="631449"/>
                  </a:cubicBezTo>
                  <a:lnTo>
                    <a:pt x="0" y="104176"/>
                  </a:lnTo>
                  <a:cubicBezTo>
                    <a:pt x="0" y="76547"/>
                    <a:pt x="10976" y="50049"/>
                    <a:pt x="30512" y="30512"/>
                  </a:cubicBezTo>
                  <a:cubicBezTo>
                    <a:pt x="50049" y="10976"/>
                    <a:pt x="76547" y="0"/>
                    <a:pt x="10417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4294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7699" y="4241702"/>
            <a:ext cx="7431601" cy="5016598"/>
            <a:chOff x="0" y="0"/>
            <a:chExt cx="1957294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7699" y="1028700"/>
            <a:ext cx="7431601" cy="5016598"/>
            <a:chOff x="0" y="0"/>
            <a:chExt cx="1957294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21789" y="1634895"/>
            <a:ext cx="5843422" cy="7017209"/>
          </a:xfrm>
          <a:custGeom>
            <a:avLst/>
            <a:gdLst/>
            <a:ahLst/>
            <a:cxnLst/>
            <a:rect r="r" b="b" t="t" l="l"/>
            <a:pathLst>
              <a:path h="7017209" w="5843422">
                <a:moveTo>
                  <a:pt x="0" y="0"/>
                </a:moveTo>
                <a:lnTo>
                  <a:pt x="5843421" y="0"/>
                </a:lnTo>
                <a:lnTo>
                  <a:pt x="5843421" y="7017210"/>
                </a:lnTo>
                <a:lnTo>
                  <a:pt x="0" y="7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84431" y="1413137"/>
            <a:ext cx="7129853" cy="810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</a:t>
            </a: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 Diagram與詳細說明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完整DB Schema與說明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系統實作成果</a:t>
            </a: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團隊分工</a:t>
            </a:r>
          </a:p>
          <a:p>
            <a:pPr algn="just" marL="863598" indent="-431799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參考資料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59306" y="1577193"/>
            <a:ext cx="6600567" cy="10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84055" y="2386086"/>
            <a:ext cx="8662917" cy="6710005"/>
          </a:xfrm>
          <a:custGeom>
            <a:avLst/>
            <a:gdLst/>
            <a:ahLst/>
            <a:cxnLst/>
            <a:rect r="r" b="b" t="t" l="l"/>
            <a:pathLst>
              <a:path h="6710005" w="8662917">
                <a:moveTo>
                  <a:pt x="0" y="0"/>
                </a:moveTo>
                <a:lnTo>
                  <a:pt x="8662917" y="0"/>
                </a:lnTo>
                <a:lnTo>
                  <a:pt x="8662917" y="6710005"/>
                </a:lnTo>
                <a:lnTo>
                  <a:pt x="0" y="671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234452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234452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5367337" y="2500312"/>
          <a:ext cx="7553325" cy="5286375"/>
        </p:xfrm>
        <a:graphic>
          <a:graphicData uri="http://schemas.openxmlformats.org/presentationml/2006/ole">
            <p:oleObj imgW="9067800" imgH="6794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20334" y="2257653"/>
            <a:ext cx="7484481" cy="6802755"/>
          </a:xfrm>
          <a:custGeom>
            <a:avLst/>
            <a:gdLst/>
            <a:ahLst/>
            <a:cxnLst/>
            <a:rect r="r" b="b" t="t" l="l"/>
            <a:pathLst>
              <a:path h="6802755" w="7484481">
                <a:moveTo>
                  <a:pt x="0" y="0"/>
                </a:moveTo>
                <a:lnTo>
                  <a:pt x="7484480" y="0"/>
                </a:lnTo>
                <a:lnTo>
                  <a:pt x="7484480" y="6802754"/>
                </a:lnTo>
                <a:lnTo>
                  <a:pt x="0" y="680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60949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3.Admin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（管理員）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60949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3.Admin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（管理員）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78709" y="3313249"/>
          <a:ext cx="7658100" cy="2076450"/>
        </p:xfrm>
        <a:graphic>
          <a:graphicData uri="http://schemas.openxmlformats.org/presentationml/2006/ole">
            <p:oleObj imgW="9182100" imgH="3606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43654" y="2391128"/>
            <a:ext cx="9419636" cy="6647190"/>
          </a:xfrm>
          <a:custGeom>
            <a:avLst/>
            <a:gdLst/>
            <a:ahLst/>
            <a:cxnLst/>
            <a:rect r="r" b="b" t="t" l="l"/>
            <a:pathLst>
              <a:path h="6647190" w="9419636">
                <a:moveTo>
                  <a:pt x="0" y="0"/>
                </a:moveTo>
                <a:lnTo>
                  <a:pt x="9419635" y="0"/>
                </a:lnTo>
                <a:lnTo>
                  <a:pt x="9419635" y="6647190"/>
                </a:lnTo>
                <a:lnTo>
                  <a:pt x="0" y="6647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643194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643194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2156827" y="3128591"/>
          <a:ext cx="7667625" cy="2933700"/>
        </p:xfrm>
        <a:graphic>
          <a:graphicData uri="http://schemas.openxmlformats.org/presentationml/2006/ole">
            <p:oleObj imgW="9194800" imgH="4457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9215" y="2443912"/>
            <a:ext cx="8091927" cy="6550608"/>
          </a:xfrm>
          <a:custGeom>
            <a:avLst/>
            <a:gdLst/>
            <a:ahLst/>
            <a:cxnLst/>
            <a:rect r="r" b="b" t="t" l="l"/>
            <a:pathLst>
              <a:path h="6550608" w="8091927">
                <a:moveTo>
                  <a:pt x="0" y="0"/>
                </a:moveTo>
                <a:lnTo>
                  <a:pt x="8091927" y="0"/>
                </a:lnTo>
                <a:lnTo>
                  <a:pt x="8091927" y="6550608"/>
                </a:lnTo>
                <a:lnTo>
                  <a:pt x="0" y="65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26040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26040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2010604" y="3128591"/>
          <a:ext cx="8372475" cy="4331303"/>
        </p:xfrm>
        <a:graphic>
          <a:graphicData uri="http://schemas.openxmlformats.org/presentationml/2006/ole">
            <p:oleObj imgW="10045700" imgH="6007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02777" y="2257653"/>
            <a:ext cx="9251156" cy="6664811"/>
          </a:xfrm>
          <a:custGeom>
            <a:avLst/>
            <a:gdLst/>
            <a:ahLst/>
            <a:cxnLst/>
            <a:rect r="r" b="b" t="t" l="l"/>
            <a:pathLst>
              <a:path h="6664811" w="9251156">
                <a:moveTo>
                  <a:pt x="0" y="0"/>
                </a:moveTo>
                <a:lnTo>
                  <a:pt x="9251156" y="0"/>
                </a:lnTo>
                <a:lnTo>
                  <a:pt x="9251156" y="6664811"/>
                </a:lnTo>
                <a:lnTo>
                  <a:pt x="0" y="6664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492406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（訂單項目）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492406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（訂單項目）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2123877" y="3128591"/>
          <a:ext cx="8143875" cy="5324475"/>
        </p:xfrm>
        <a:graphic>
          <a:graphicData uri="http://schemas.openxmlformats.org/presentationml/2006/ole">
            <p:oleObj imgW="9766300" imgH="6946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706473">
            <a:off x="1792402" y="1160391"/>
            <a:ext cx="5330124" cy="7966217"/>
          </a:xfrm>
          <a:custGeom>
            <a:avLst/>
            <a:gdLst/>
            <a:ahLst/>
            <a:cxnLst/>
            <a:rect r="r" b="b" t="t" l="l"/>
            <a:pathLst>
              <a:path h="7966217" w="5330124">
                <a:moveTo>
                  <a:pt x="0" y="0"/>
                </a:moveTo>
                <a:lnTo>
                  <a:pt x="5330124" y="0"/>
                </a:lnTo>
                <a:lnTo>
                  <a:pt x="5330124" y="7966218"/>
                </a:lnTo>
                <a:lnTo>
                  <a:pt x="0" y="79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237025" y="1843090"/>
            <a:ext cx="4535833" cy="1848337"/>
            <a:chOff x="0" y="0"/>
            <a:chExt cx="417422" cy="1700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7422" cy="170098"/>
            </a:xfrm>
            <a:custGeom>
              <a:avLst/>
              <a:gdLst/>
              <a:ahLst/>
              <a:cxnLst/>
              <a:rect r="r" b="b" t="t" l="l"/>
              <a:pathLst>
                <a:path h="170098" w="417422">
                  <a:moveTo>
                    <a:pt x="85049" y="0"/>
                  </a:moveTo>
                  <a:lnTo>
                    <a:pt x="332373" y="0"/>
                  </a:lnTo>
                  <a:cubicBezTo>
                    <a:pt x="354930" y="0"/>
                    <a:pt x="376562" y="8961"/>
                    <a:pt x="392512" y="24910"/>
                  </a:cubicBezTo>
                  <a:cubicBezTo>
                    <a:pt x="408462" y="40860"/>
                    <a:pt x="417422" y="62493"/>
                    <a:pt x="417422" y="85049"/>
                  </a:cubicBezTo>
                  <a:lnTo>
                    <a:pt x="417422" y="85049"/>
                  </a:lnTo>
                  <a:cubicBezTo>
                    <a:pt x="417422" y="132020"/>
                    <a:pt x="379345" y="170098"/>
                    <a:pt x="332373" y="170098"/>
                  </a:cubicBezTo>
                  <a:lnTo>
                    <a:pt x="85049" y="170098"/>
                  </a:lnTo>
                  <a:cubicBezTo>
                    <a:pt x="62493" y="170098"/>
                    <a:pt x="40860" y="161138"/>
                    <a:pt x="24910" y="145188"/>
                  </a:cubicBezTo>
                  <a:cubicBezTo>
                    <a:pt x="8961" y="129238"/>
                    <a:pt x="0" y="107606"/>
                    <a:pt x="0" y="85049"/>
                  </a:cubicBezTo>
                  <a:lnTo>
                    <a:pt x="0" y="85049"/>
                  </a:lnTo>
                  <a:cubicBezTo>
                    <a:pt x="0" y="62493"/>
                    <a:pt x="8961" y="40860"/>
                    <a:pt x="24910" y="24910"/>
                  </a:cubicBezTo>
                  <a:cubicBezTo>
                    <a:pt x="40860" y="8961"/>
                    <a:pt x="62493" y="0"/>
                    <a:pt x="8504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7422" cy="227248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55676" y="4041580"/>
            <a:ext cx="5532367" cy="4164364"/>
          </a:xfrm>
          <a:custGeom>
            <a:avLst/>
            <a:gdLst/>
            <a:ahLst/>
            <a:cxnLst/>
            <a:rect r="r" b="b" t="t" l="l"/>
            <a:pathLst>
              <a:path h="4164364" w="5532367">
                <a:moveTo>
                  <a:pt x="0" y="0"/>
                </a:moveTo>
                <a:lnTo>
                  <a:pt x="5532367" y="0"/>
                </a:lnTo>
                <a:lnTo>
                  <a:pt x="5532367" y="4164363"/>
                </a:lnTo>
                <a:lnTo>
                  <a:pt x="0" y="416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7852" y="4380278"/>
            <a:ext cx="7400402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本專題旨在設計一個資料庫，用於支援電商平台的基本與進階功能，包括商品管理、訂單處理、顧客評論與使用者角色分級等，並最終以 SQL 進行實作。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1859" y="2263640"/>
            <a:ext cx="11599527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7899" spc="-3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5676" y="361249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0893" y="680484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25732" y="2607255"/>
            <a:ext cx="10566276" cy="6256348"/>
          </a:xfrm>
          <a:custGeom>
            <a:avLst/>
            <a:gdLst/>
            <a:ahLst/>
            <a:cxnLst/>
            <a:rect r="r" b="b" t="t" l="l"/>
            <a:pathLst>
              <a:path h="6256348" w="10566276">
                <a:moveTo>
                  <a:pt x="0" y="0"/>
                </a:moveTo>
                <a:lnTo>
                  <a:pt x="10566276" y="0"/>
                </a:lnTo>
                <a:lnTo>
                  <a:pt x="10566276" y="6256348"/>
                </a:lnTo>
                <a:lnTo>
                  <a:pt x="0" y="625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426862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（商品評價）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426862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（商品評價）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897330" y="3341567"/>
          <a:ext cx="8401050" cy="6191250"/>
        </p:xfrm>
        <a:graphic>
          <a:graphicData uri="http://schemas.openxmlformats.org/presentationml/2006/ole">
            <p:oleObj imgW="10071100" imgH="7861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8051" y="1906239"/>
            <a:ext cx="10202632" cy="6976050"/>
          </a:xfrm>
          <a:custGeom>
            <a:avLst/>
            <a:gdLst/>
            <a:ahLst/>
            <a:cxnLst/>
            <a:rect r="r" b="b" t="t" l="l"/>
            <a:pathLst>
              <a:path h="6976050" w="10202632">
                <a:moveTo>
                  <a:pt x="0" y="0"/>
                </a:moveTo>
                <a:lnTo>
                  <a:pt x="10202633" y="0"/>
                </a:lnTo>
                <a:lnTo>
                  <a:pt x="10202633" y="6976049"/>
                </a:lnTo>
                <a:lnTo>
                  <a:pt x="0" y="697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graphicFrame>
        <p:nvGraphicFramePr>
          <p:cNvPr name="Object 11" id="11"/>
          <p:cNvGraphicFramePr/>
          <p:nvPr/>
        </p:nvGraphicFramePr>
        <p:xfrm>
          <a:off x="7391093" y="1164752"/>
          <a:ext cx="5705475" cy="2857500"/>
        </p:xfrm>
        <a:graphic>
          <a:graphicData uri="http://schemas.openxmlformats.org/presentationml/2006/ole">
            <p:oleObj imgW="6845300" imgH="4000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323576" y="3682348"/>
            <a:ext cx="52898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6.1 Customer（買家）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3576" y="3682348"/>
            <a:ext cx="52898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6.1 Customer（買家）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16097" y="1180264"/>
            <a:ext cx="9894959" cy="817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Customer (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customer_id INT PRIMARY KEY AUTO_INCREMENT,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name VARCHAR(20)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email VARCHAR(255) UNIQUE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phone_number VARCHAR(10)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gender ENUM('男', '女', '其他')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birthdate DATE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chk_name_format CHECK (name REGEXP '^[A-Za-z0-9]{3,20}$'),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chk_email_format CHECK (email REGEXP '^[\\w\\.-]+@[\\w\\.-]+\\.\\w{2,}$'),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chk_phone_format CHECK (phone_number REGEXP '^09\\d{8}$')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Customer (name, email, phone_number, gender, birthdate) VALUES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('Alice123', 'alice123@example.com', '0912345678', '女', '1990-05-10'),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('BobChen01', 'bobchen01@example.com', '0987654321', '男', '1985-12-01'),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('CathyWang9', 'cathyw9@example.com', '0911122233', '其他', '1992-07-23'),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('DavidLiu88', 'davidliu88@example.com', '0922334455', '男', '1988-03-14'),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('EmmaWu77', 'emmawu77@example.com', '0933445566', '女', '1995-10-30'),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('FrankHuang', 'frankh@example.com', '0944556677', '男', '1979-08-22'),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('GraceTsai1', 'gracetsai1@example.com', '0955667788', '女', '1983-01-18'),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('HenryYeh22', 'henryyeh22@example.com', '0966778899', '男', '1991-06-05'),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('IreneKuo3', 'irenekuo3@example.com', '0977889900', '女', '1996-11-11'),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('JackyHsu44', 'jackyhsu44@example.com', '0988990011', '男', '1980-07-27');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4706" y="3682348"/>
            <a:ext cx="434756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6.2 Seller（賣家）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7192865" y="1253473"/>
          <a:ext cx="5600700" cy="5010150"/>
        </p:xfrm>
        <a:graphic>
          <a:graphicData uri="http://schemas.openxmlformats.org/presentationml/2006/ole">
            <p:oleObj imgW="6718300" imgH="6134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48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Seller (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seller_id INT PRIMARY KEY AUTO_INCREMENT,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name VARCHAR(20)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email VARCHAR(255) UNIQUE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phone_number VARCHAR(10)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gender ENUM('男', '女', '其他')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birthdate DATE NOT NULL,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chk_name_format_seller CHECK (name REGEXP '^[A-Za-z0-9]{3,20}$'),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chk_email_format_seller CHECK (email REGEXP '^[\\w\\.-]+@[\\w\\.-]+\\.\\w{2,}$'),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chk_phone_format_seller CHECK (phone_number REGEXP '^09\\d{8}$')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Seller (name, email, phone_number, gender, birthdate) VALUES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('ShopA123', 'shopa123@example.com', '0912345678', '男', '1980-05-10'),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('ShopB456', 'shopb456@example.com', '0922334455', '女', '1985-12-01'),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('ShopC789', 'shopc789@example.com', '0933445566', '其他', '1990-07-23'),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('GadgetWorld', 'gadgetworld@example.com', '0944556677', '男', '1975-03-14'),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('BookHaven1', 'bookhaven1@example.com', '0955667788', '女', '1988-10-30'),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('FashionZone', 'fashionzone@example.com', '0966778899', '男', '1995-08-22'),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('TechHub123', 'techhub123@example.com', '0977889900', '女', '1992-01-18'),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('KitchenPro', 'kitchenpro@example.com', '0988990011', '其他', '1983-06-05'),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('ToyPlanetX', 'toyplanetx@example.com', '0911222333', '男', '1991-11-11'),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('GreenGarden', 'greengarden@example.com', '0922333444', '女', '1979-07-27');</a:t>
            </a:r>
          </a:p>
          <a:p>
            <a:pPr algn="l">
              <a:lnSpc>
                <a:spcPts val="252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4706" y="3682348"/>
            <a:ext cx="434756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6.2 Seller（賣家）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1392" y="3682348"/>
            <a:ext cx="499419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6.3 Admin（管理員）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7277820" y="2802874"/>
          <a:ext cx="5724525" cy="1257300"/>
        </p:xfrm>
        <a:graphic>
          <a:graphicData uri="http://schemas.openxmlformats.org/presentationml/2006/ole">
            <p:oleObj imgW="6858000" imgH="2400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7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Admin (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admin_id INT PRIMARY KEY AUTO_INCREMENT,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username VARCHAR(20) NOT NULL UNIQUE,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CONSTRAINT chk_username_format_admin CHECK (username REGEXP '^[A-Za-z0-9]{3,20}$')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Admin (username) VALUES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('admin1'),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('admin2'),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('juliaadmin'),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('superadmin'),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('systemmgr'),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('useradmin'),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('johndoe'),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('susanadmin'),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('admintest'),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('webmaster');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71392" y="3682348"/>
            <a:ext cx="4994196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6.3 Admin（管理員）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9198" y="3682348"/>
            <a:ext cx="485858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6.4 Product（商品）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6778781" y="2187602"/>
          <a:ext cx="5876925" cy="3333750"/>
        </p:xfrm>
        <a:graphic>
          <a:graphicData uri="http://schemas.openxmlformats.org/presentationml/2006/ole">
            <p:oleObj imgW="7048500" imgH="4495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57" y="1028700"/>
            <a:ext cx="19364240" cy="8229600"/>
            <a:chOff x="0" y="0"/>
            <a:chExt cx="1730925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925" cy="735625"/>
            </a:xfrm>
            <a:custGeom>
              <a:avLst/>
              <a:gdLst/>
              <a:ahLst/>
              <a:cxnLst/>
              <a:rect r="r" b="b" t="t" l="l"/>
              <a:pathLst>
                <a:path h="735625" w="1730925">
                  <a:moveTo>
                    <a:pt x="39980" y="0"/>
                  </a:moveTo>
                  <a:lnTo>
                    <a:pt x="1690944" y="0"/>
                  </a:lnTo>
                  <a:cubicBezTo>
                    <a:pt x="1713025" y="0"/>
                    <a:pt x="1730925" y="17900"/>
                    <a:pt x="1730925" y="39980"/>
                  </a:cubicBezTo>
                  <a:lnTo>
                    <a:pt x="1730925" y="695645"/>
                  </a:lnTo>
                  <a:cubicBezTo>
                    <a:pt x="1730925" y="706248"/>
                    <a:pt x="1726713" y="716417"/>
                    <a:pt x="1719215" y="723915"/>
                  </a:cubicBezTo>
                  <a:cubicBezTo>
                    <a:pt x="1711717" y="731413"/>
                    <a:pt x="1701548" y="735625"/>
                    <a:pt x="1690944" y="735625"/>
                  </a:cubicBezTo>
                  <a:lnTo>
                    <a:pt x="39980" y="735625"/>
                  </a:lnTo>
                  <a:cubicBezTo>
                    <a:pt x="29377" y="735625"/>
                    <a:pt x="19208" y="731413"/>
                    <a:pt x="11710" y="723915"/>
                  </a:cubicBezTo>
                  <a:cubicBezTo>
                    <a:pt x="4212" y="716417"/>
                    <a:pt x="0" y="706248"/>
                    <a:pt x="0" y="69564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30925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7626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76264" y="4241702"/>
            <a:ext cx="6837991" cy="5016598"/>
            <a:chOff x="0" y="0"/>
            <a:chExt cx="1800952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476264" y="1028700"/>
            <a:ext cx="6837991" cy="5016598"/>
            <a:chOff x="0" y="0"/>
            <a:chExt cx="1800952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26653" y="2726760"/>
            <a:ext cx="12632647" cy="2796159"/>
            <a:chOff x="0" y="0"/>
            <a:chExt cx="3327117" cy="736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27117" cy="736437"/>
            </a:xfrm>
            <a:custGeom>
              <a:avLst/>
              <a:gdLst/>
              <a:ahLst/>
              <a:cxnLst/>
              <a:rect r="r" b="b" t="t" l="l"/>
              <a:pathLst>
                <a:path h="736437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675152"/>
                  </a:lnTo>
                  <a:cubicBezTo>
                    <a:pt x="3327117" y="708999"/>
                    <a:pt x="3299678" y="736437"/>
                    <a:pt x="3265832" y="736437"/>
                  </a:cubicBezTo>
                  <a:lnTo>
                    <a:pt x="61285" y="736437"/>
                  </a:lnTo>
                  <a:cubicBezTo>
                    <a:pt x="27438" y="736437"/>
                    <a:pt x="0" y="708999"/>
                    <a:pt x="0" y="675152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327117" cy="803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🛒 應用情境：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本系統模擬一個電商平台（如蝦皮），讓賣家能夠上架商品、管理訂單，買家能夠註冊帳號、瀏覽商品、下訂單與付款，並提供評價功能。系統亦包含後台管理員可監控整體平台狀況。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26653" y="1457675"/>
            <a:ext cx="9034694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55853" y="1689257"/>
            <a:ext cx="5338376" cy="6908486"/>
          </a:xfrm>
          <a:custGeom>
            <a:avLst/>
            <a:gdLst/>
            <a:ahLst/>
            <a:cxnLst/>
            <a:rect r="r" b="b" t="t" l="l"/>
            <a:pathLst>
              <a:path h="6908486" w="5338376">
                <a:moveTo>
                  <a:pt x="0" y="0"/>
                </a:moveTo>
                <a:lnTo>
                  <a:pt x="5338376" y="0"/>
                </a:lnTo>
                <a:lnTo>
                  <a:pt x="5338376" y="6908486"/>
                </a:lnTo>
                <a:lnTo>
                  <a:pt x="0" y="69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6909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626653" y="5848019"/>
            <a:ext cx="12632647" cy="3103607"/>
            <a:chOff x="0" y="0"/>
            <a:chExt cx="3327117" cy="8174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27117" cy="817411"/>
            </a:xfrm>
            <a:custGeom>
              <a:avLst/>
              <a:gdLst/>
              <a:ahLst/>
              <a:cxnLst/>
              <a:rect r="r" b="b" t="t" l="l"/>
              <a:pathLst>
                <a:path h="817411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756126"/>
                  </a:lnTo>
                  <a:cubicBezTo>
                    <a:pt x="3327117" y="772380"/>
                    <a:pt x="3320660" y="787968"/>
                    <a:pt x="3309167" y="799461"/>
                  </a:cubicBezTo>
                  <a:cubicBezTo>
                    <a:pt x="3297674" y="810954"/>
                    <a:pt x="3282085" y="817411"/>
                    <a:pt x="3265832" y="817411"/>
                  </a:cubicBezTo>
                  <a:lnTo>
                    <a:pt x="61285" y="817411"/>
                  </a:lnTo>
                  <a:cubicBezTo>
                    <a:pt x="27438" y="817411"/>
                    <a:pt x="0" y="789973"/>
                    <a:pt x="0" y="756126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327117" cy="903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👤 使用者角色：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顧客：註冊 / 瀏覽商品 / 下單 / 評價商品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賣家：上架商品 / 管理庫存 / 查看訂單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管理員：管理用戶 / 商品 / 訂單狀態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80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Product (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product_id INT PRIMARY KEY AUTO_INCREMENT,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name VARCHAR(50) NOT NULL CHECK (name REGEXP '^[A-Za-z0-9 ]{3,50}$'),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price DECIMAL(10, 2) NOT NULL CHECK (price &gt; 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stock INT NOT NULL CHECK (stock &gt;= 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category VARCHAR(50) CHECK (name REGEXP '^[A-Za-z0-9 ]{3,50}$'),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seller_id INT NOT NULL,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(seller_id) REFERENCES Seller(seller_id)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Product (name, price, stock, category, seller_id) VALUES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('Wireless Mouse', 599.00, 100, 'Electronics', 1),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('Bluetooth Keyboard', 899.00, 80, 'Electronics', 1),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('USBC Charger', 299.00, 150, 'Accessories', 2),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('Laptop Stand', 799.00, 50, 'Office', 3),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('Notebook', 59.00, 200, 'Stationery', 5),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('TShirt', 399.00, 120, 'Clothing', 6),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('Coffee Maker', 1299.00, 30, 'Kitchen', 8),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('Action Figure', 499.00, 75, 'Toys', 9),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('Garden Shovel', 199.00, 60, 'Garden', 10),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('LED Desk Lamp', 699.00, 40, 'Lighting', 4);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</a:p>
          <a:p>
            <a:pPr algn="l">
              <a:lnSpc>
                <a:spcPts val="280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9198" y="3682348"/>
            <a:ext cx="485858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6.4 Product（商品）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8454" y="3682348"/>
            <a:ext cx="438007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6.5 Order（訂單）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6158525" y="2397186"/>
          <a:ext cx="5600700" cy="2495550"/>
        </p:xfrm>
        <a:graphic>
          <a:graphicData uri="http://schemas.openxmlformats.org/presentationml/2006/ole">
            <p:oleObj imgW="6718300" imgH="3619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58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`Order` (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order_id INT PRIMARY KEY AUTO_INCREMENT,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order_date DATETIME NOT NULL DEFAULT CURRENT_TIMESTAMP,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status ENUM('未付款', '處理中', '已出貨', '已完成') NOT NULL,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customer_id INT NOT NULL,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(customer_id) REFERENCES Customer(customer_id)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`Order` (status, customer_id) VALUES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('處理中', 1),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('已完成', 2),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('已出貨', 3),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('未付款', 4),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('處理中', 5),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('已完成', 6),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('已出貨', 7),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('處理中', 8),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('未付款', 9),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2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('處理中', 10);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78454" y="3682348"/>
            <a:ext cx="438007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6.5 Order（訂單）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951" y="3541047"/>
            <a:ext cx="597515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6.6 OrderItem（訂單項目）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7164546" y="1966852"/>
          <a:ext cx="5600700" cy="2495550"/>
        </p:xfrm>
        <a:graphic>
          <a:graphicData uri="http://schemas.openxmlformats.org/presentationml/2006/ole">
            <p:oleObj imgW="6718300" imgH="3619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45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OrderItem (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order_id INT,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product_id INT,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quantity INT NOT NULL,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price_at_purchase DECIMAL(10, 2) NOT NULL,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PRIMARY KEY (order_id, product_id),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(order_id) REFERENCES `Order`(order_id),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(product_id) REFERENCES Product(product_id)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OrderItem (order_id, product_id, quantity, price_at_purchase) VALUES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(1, 1, 2, 599.00),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(1, 2, 1, 899.00),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(2, 3, 3, 299.00),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(3, 4, 1, 799.00),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(4, 5, 5, 59.00),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(5, 6, 2, 399.00),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(6, 7, 1, 1299.00),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(7, 8, 4, 499.00),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(8, 9, 2, 199.00),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(9, 10, 1, 699.00);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55951" y="3541047"/>
            <a:ext cx="597515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6.6 OrderItem（訂單項目）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4867" y="3541047"/>
            <a:ext cx="5217319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6.7 Review（商品評價）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7617640" y="1215421"/>
          <a:ext cx="5791200" cy="3067050"/>
        </p:xfrm>
        <a:graphic>
          <a:graphicData uri="http://schemas.openxmlformats.org/presentationml/2006/ole">
            <p:oleObj imgW="6946900" imgH="4229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6097" y="981075"/>
            <a:ext cx="9894959" cy="845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SQL: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CREATE TABLE Review (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review_id INT PRIMARY KEY AUTO_INCREMENT,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product_id INT NOT NULL,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customer_id INT NOT NULL,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    rating INT CHECK (rating BETWEEN 1 AND 5),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comment TEXT,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review_date DATETIME DEFAULT CURRENT_TIMESTAMP,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(product_id) REFERENCES Product(product_id),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    FOREIGN KEY (customer_id) REFERENCES Customer(customer_id)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INSERT INTO Review (product_id, customer_id, rating, comment) VALUES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(1, 1, 5, '非常好用，品質也很棒'),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(2, 2, 4, '打字手感不錯，就是有點重'),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(3, 3, 3, '充電頭普通，不過夠用'),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(4, 4, 5, '很穩定的支架，推薦'),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(5, 5, 4, '紙質不錯，適合書寫'),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(6, 6, 2, '材質一般，容易皺'),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(7, 7, 5, '煮咖啡很方便，滿意'),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(8, 8, 4, '小朋友很喜歡'),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(9, 9, 3, '有點小貴，但好用'),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(10, 10, 5, '燈光柔和，很適合夜讀');</a:t>
            </a:r>
          </a:p>
          <a:p>
            <a:pPr algn="l">
              <a:lnSpc>
                <a:spcPts val="280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4867" y="3541047"/>
            <a:ext cx="5217319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6.7 Review（商品評價）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77682" y="3310078"/>
            <a:ext cx="7400402" cy="3428925"/>
          </a:xfrm>
          <a:custGeom>
            <a:avLst/>
            <a:gdLst/>
            <a:ahLst/>
            <a:cxnLst/>
            <a:rect r="r" b="b" t="t" l="l"/>
            <a:pathLst>
              <a:path h="3428925" w="7400402">
                <a:moveTo>
                  <a:pt x="0" y="0"/>
                </a:moveTo>
                <a:lnTo>
                  <a:pt x="7400403" y="0"/>
                </a:lnTo>
                <a:lnTo>
                  <a:pt x="7400403" y="3428926"/>
                </a:lnTo>
                <a:lnTo>
                  <a:pt x="0" y="342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7682" y="7441166"/>
            <a:ext cx="7400402" cy="1251071"/>
          </a:xfrm>
          <a:custGeom>
            <a:avLst/>
            <a:gdLst/>
            <a:ahLst/>
            <a:cxnLst/>
            <a:rect r="r" b="b" t="t" l="l"/>
            <a:pathLst>
              <a:path h="1251071" w="7400402">
                <a:moveTo>
                  <a:pt x="0" y="0"/>
                </a:moveTo>
                <a:lnTo>
                  <a:pt x="7400403" y="0"/>
                </a:lnTo>
                <a:lnTo>
                  <a:pt x="7400403" y="1251071"/>
                </a:lnTo>
                <a:lnTo>
                  <a:pt x="0" y="1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0345" y="1995612"/>
            <a:ext cx="7400402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CustomerPublicInfo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顯示顧客基本資料: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17242" y="6777147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78085" y="3078287"/>
            <a:ext cx="7429584" cy="4905095"/>
          </a:xfrm>
          <a:custGeom>
            <a:avLst/>
            <a:gdLst/>
            <a:ahLst/>
            <a:cxnLst/>
            <a:rect r="r" b="b" t="t" l="l"/>
            <a:pathLst>
              <a:path h="4905095" w="7429584">
                <a:moveTo>
                  <a:pt x="0" y="0"/>
                </a:moveTo>
                <a:lnTo>
                  <a:pt x="7429584" y="0"/>
                </a:lnTo>
                <a:lnTo>
                  <a:pt x="7429584" y="4905095"/>
                </a:lnTo>
                <a:lnTo>
                  <a:pt x="0" y="4905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683027" y="8314412"/>
            <a:ext cx="52197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圖7.1  買家資料表view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0345" y="1231643"/>
            <a:ext cx="7400402" cy="198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SellerStats View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統計每位賣家商品數量與平均評價：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0345" y="2819893"/>
            <a:ext cx="8851918" cy="5270217"/>
          </a:xfrm>
          <a:custGeom>
            <a:avLst/>
            <a:gdLst/>
            <a:ahLst/>
            <a:cxnLst/>
            <a:rect r="r" b="b" t="t" l="l"/>
            <a:pathLst>
              <a:path h="5270217" w="8851918">
                <a:moveTo>
                  <a:pt x="0" y="0"/>
                </a:moveTo>
                <a:lnTo>
                  <a:pt x="8851918" y="0"/>
                </a:lnTo>
                <a:lnTo>
                  <a:pt x="8851918" y="5270218"/>
                </a:lnTo>
                <a:lnTo>
                  <a:pt x="0" y="52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0747" y="2819893"/>
            <a:ext cx="8236497" cy="2646481"/>
          </a:xfrm>
          <a:custGeom>
            <a:avLst/>
            <a:gdLst/>
            <a:ahLst/>
            <a:cxnLst/>
            <a:rect r="r" b="b" t="t" l="l"/>
            <a:pathLst>
              <a:path h="2646481" w="8236497">
                <a:moveTo>
                  <a:pt x="0" y="0"/>
                </a:moveTo>
                <a:lnTo>
                  <a:pt x="8236498" y="0"/>
                </a:lnTo>
                <a:lnTo>
                  <a:pt x="8236498" y="2646482"/>
                </a:lnTo>
                <a:lnTo>
                  <a:pt x="0" y="264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30310" y="6747960"/>
            <a:ext cx="52197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圖7.2  賣家資料表view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7269" y="1339152"/>
            <a:ext cx="7400402" cy="279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HighPricedProducts View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列出目前庫存中之商品資訊：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77269" y="2774253"/>
            <a:ext cx="6219754" cy="5351514"/>
          </a:xfrm>
          <a:custGeom>
            <a:avLst/>
            <a:gdLst/>
            <a:ahLst/>
            <a:cxnLst/>
            <a:rect r="r" b="b" t="t" l="l"/>
            <a:pathLst>
              <a:path h="5351514" w="6219754">
                <a:moveTo>
                  <a:pt x="0" y="0"/>
                </a:moveTo>
                <a:lnTo>
                  <a:pt x="6219754" y="0"/>
                </a:lnTo>
                <a:lnTo>
                  <a:pt x="6219754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95032" y="3736514"/>
            <a:ext cx="12470556" cy="2813973"/>
          </a:xfrm>
          <a:custGeom>
            <a:avLst/>
            <a:gdLst/>
            <a:ahLst/>
            <a:cxnLst/>
            <a:rect r="r" b="b" t="t" l="l"/>
            <a:pathLst>
              <a:path h="2813973" w="12470556">
                <a:moveTo>
                  <a:pt x="0" y="0"/>
                </a:moveTo>
                <a:lnTo>
                  <a:pt x="12470556" y="0"/>
                </a:lnTo>
                <a:lnTo>
                  <a:pt x="12470556" y="2813972"/>
                </a:lnTo>
                <a:lnTo>
                  <a:pt x="0" y="281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8151" y="7229372"/>
            <a:ext cx="471178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圖7.3  商品資訊view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5DEEE"/>
            </a:solidFill>
            <a:ln w="28575" cap="rnd">
              <a:solidFill>
                <a:srgbClr val="201D2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177258" y="2444552"/>
          <a:ext cx="11933483" cy="6209812"/>
        </p:xfrm>
        <a:graphic>
          <a:graphicData uri="http://schemas.openxmlformats.org/drawingml/2006/table">
            <a:tbl>
              <a:tblPr/>
              <a:tblGrid>
                <a:gridCol w="1693882"/>
                <a:gridCol w="10239601"/>
              </a:tblGrid>
              <a:tr h="1388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使用者角色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3"/>
                        </a:lnSpc>
                        <a:defRPr/>
                      </a:pPr>
                      <a:r>
                        <a:rPr lang="en-US" sz="250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使用案例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買家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註冊/登入、瀏覽商品、加入購物車、下單、付款、查看訂單、評價商品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賣家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註冊/登入、上架商品、修改商品資訊、查看訂單、出貨、查看評論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管理員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查看平台交易記錄、管理用戶帳號、下架不當商品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17288" y="1320108"/>
            <a:ext cx="11821678" cy="170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6900" spc="-324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主要使用案例 Use Cases</a:t>
            </a:r>
          </a:p>
          <a:p>
            <a:pPr algn="l">
              <a:lnSpc>
                <a:spcPts val="6486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0345" y="1351852"/>
            <a:ext cx="7400402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OrderSummary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呈現訂單基本資料與顧客資訊：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0345" y="3441003"/>
            <a:ext cx="8324524" cy="5211876"/>
          </a:xfrm>
          <a:custGeom>
            <a:avLst/>
            <a:gdLst/>
            <a:ahLst/>
            <a:cxnLst/>
            <a:rect r="r" b="b" t="t" l="l"/>
            <a:pathLst>
              <a:path h="5211876" w="8324524">
                <a:moveTo>
                  <a:pt x="0" y="0"/>
                </a:moveTo>
                <a:lnTo>
                  <a:pt x="8324524" y="0"/>
                </a:lnTo>
                <a:lnTo>
                  <a:pt x="8324524" y="5211875"/>
                </a:lnTo>
                <a:lnTo>
                  <a:pt x="0" y="521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3271" y="2905701"/>
            <a:ext cx="10673974" cy="2633838"/>
          </a:xfrm>
          <a:custGeom>
            <a:avLst/>
            <a:gdLst/>
            <a:ahLst/>
            <a:cxnLst/>
            <a:rect r="r" b="b" t="t" l="l"/>
            <a:pathLst>
              <a:path h="2633838" w="10673974">
                <a:moveTo>
                  <a:pt x="0" y="0"/>
                </a:moveTo>
                <a:lnTo>
                  <a:pt x="10673974" y="0"/>
                </a:lnTo>
                <a:lnTo>
                  <a:pt x="10673974" y="2633838"/>
                </a:lnTo>
                <a:lnTo>
                  <a:pt x="0" y="263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30310" y="6464777"/>
            <a:ext cx="471178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圖7.4  訂單主檔view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7269" y="1122243"/>
            <a:ext cx="7400402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OrderItemDetails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查詢每筆訂單中商品詳細資訊：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7148" y="3552819"/>
            <a:ext cx="7426796" cy="5220284"/>
          </a:xfrm>
          <a:custGeom>
            <a:avLst/>
            <a:gdLst/>
            <a:ahLst/>
            <a:cxnLst/>
            <a:rect r="r" b="b" t="t" l="l"/>
            <a:pathLst>
              <a:path h="5220284" w="7426796">
                <a:moveTo>
                  <a:pt x="0" y="0"/>
                </a:moveTo>
                <a:lnTo>
                  <a:pt x="7426796" y="0"/>
                </a:lnTo>
                <a:lnTo>
                  <a:pt x="7426796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6962" y="2870643"/>
            <a:ext cx="10670283" cy="4545714"/>
          </a:xfrm>
          <a:custGeom>
            <a:avLst/>
            <a:gdLst/>
            <a:ahLst/>
            <a:cxnLst/>
            <a:rect r="r" b="b" t="t" l="l"/>
            <a:pathLst>
              <a:path h="4545714" w="10670283">
                <a:moveTo>
                  <a:pt x="0" y="0"/>
                </a:moveTo>
                <a:lnTo>
                  <a:pt x="10670283" y="0"/>
                </a:lnTo>
                <a:lnTo>
                  <a:pt x="10670283" y="4545714"/>
                </a:lnTo>
                <a:lnTo>
                  <a:pt x="0" y="4545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8175" y="7677442"/>
            <a:ext cx="471178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圖7.5  訂單明細view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8253" y="1685034"/>
            <a:ext cx="8929594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ProductReviewStats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呈現商品之平均評價與最近評價時間：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8253" y="3327672"/>
            <a:ext cx="7412426" cy="5217484"/>
          </a:xfrm>
          <a:custGeom>
            <a:avLst/>
            <a:gdLst/>
            <a:ahLst/>
            <a:cxnLst/>
            <a:rect r="r" b="b" t="t" l="l"/>
            <a:pathLst>
              <a:path h="5217484" w="7412426">
                <a:moveTo>
                  <a:pt x="0" y="0"/>
                </a:moveTo>
                <a:lnTo>
                  <a:pt x="7412426" y="0"/>
                </a:lnTo>
                <a:lnTo>
                  <a:pt x="7412426" y="5217484"/>
                </a:lnTo>
                <a:lnTo>
                  <a:pt x="0" y="521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0679" y="3294018"/>
            <a:ext cx="8186566" cy="3870749"/>
          </a:xfrm>
          <a:custGeom>
            <a:avLst/>
            <a:gdLst/>
            <a:ahLst/>
            <a:cxnLst/>
            <a:rect r="r" b="b" t="t" l="l"/>
            <a:pathLst>
              <a:path h="3870749" w="8186566">
                <a:moveTo>
                  <a:pt x="0" y="0"/>
                </a:moveTo>
                <a:lnTo>
                  <a:pt x="8186566" y="0"/>
                </a:lnTo>
                <a:lnTo>
                  <a:pt x="8186566" y="3870748"/>
                </a:lnTo>
                <a:lnTo>
                  <a:pt x="0" y="3870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18072" y="7286009"/>
            <a:ext cx="471178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圖7.6  商品資訊view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9558" y="2951080"/>
            <a:ext cx="7355322" cy="4066146"/>
          </a:xfrm>
          <a:custGeom>
            <a:avLst/>
            <a:gdLst/>
            <a:ahLst/>
            <a:cxnLst/>
            <a:rect r="r" b="b" t="t" l="l"/>
            <a:pathLst>
              <a:path h="4066146" w="7355322">
                <a:moveTo>
                  <a:pt x="0" y="0"/>
                </a:moveTo>
                <a:lnTo>
                  <a:pt x="7355321" y="0"/>
                </a:lnTo>
                <a:lnTo>
                  <a:pt x="7355321" y="4066147"/>
                </a:lnTo>
                <a:lnTo>
                  <a:pt x="0" y="4066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89436" y="5804914"/>
            <a:ext cx="10640637" cy="3453386"/>
          </a:xfrm>
          <a:custGeom>
            <a:avLst/>
            <a:gdLst/>
            <a:ahLst/>
            <a:cxnLst/>
            <a:rect r="r" b="b" t="t" l="l"/>
            <a:pathLst>
              <a:path h="3453386" w="10640637">
                <a:moveTo>
                  <a:pt x="0" y="0"/>
                </a:moveTo>
                <a:lnTo>
                  <a:pt x="10640637" y="0"/>
                </a:lnTo>
                <a:lnTo>
                  <a:pt x="10640637" y="3453386"/>
                </a:lnTo>
                <a:lnTo>
                  <a:pt x="0" y="3453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9558" y="1231643"/>
            <a:ext cx="7521977" cy="279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LatestProductReview View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查詢每個商品的最新一筆評價：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7816" y="3949444"/>
            <a:ext cx="471178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圖7.7  商品評價view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823613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7581" y="3031301"/>
            <a:ext cx="9843631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本專案以 MariaDB 作為資料庫管理系統，依據設計需求成功建構完整的資料表，並導入測試資料進行驗證。</a:t>
            </a:r>
          </a:p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625384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161" y="3926224"/>
            <a:ext cx="9843631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共建置 7 張資料表，涵蓋使用者（買家、賣家、管理員）、商品、訂單、訂單項目與評價等主要資料實體。 每張表皆設定必要的 主鍵（PRIMARY KEY）、外鍵（FOREIGN KEY） 與 完整性限制（CHECK、UNIQUE、NOT NULL），以確保資料一致性與正確性。</a:t>
            </a:r>
          </a:p>
          <a:p>
            <a:pPr algn="just">
              <a:lnSpc>
                <a:spcPts val="55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44161" y="2668418"/>
            <a:ext cx="565130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8.1 資料表建立成功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625384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2123877" y="2718563"/>
          <a:ext cx="6296025" cy="4419600"/>
        </p:xfrm>
        <a:graphic>
          <a:graphicData uri="http://schemas.openxmlformats.org/presentationml/2006/ole">
            <p:oleObj imgW="7543800" imgH="5676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625384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161" y="4996155"/>
            <a:ext cx="984363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使用正規表示式（REGEXP）、CHECK、ENUM 等方式，針對如下欄位進行驗證：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44161" y="3792245"/>
            <a:ext cx="692134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8.2 完整性限制應用成功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625384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graphicFrame>
        <p:nvGraphicFramePr>
          <p:cNvPr name="Object 6" id="6"/>
          <p:cNvGraphicFramePr/>
          <p:nvPr/>
        </p:nvGraphicFramePr>
        <p:xfrm>
          <a:off x="1877581" y="2844466"/>
          <a:ext cx="4972050" cy="2933700"/>
        </p:xfrm>
        <a:graphic>
          <a:graphicData uri="http://schemas.openxmlformats.org/presentationml/2006/ole">
            <p:oleObj imgW="5956300" imgH="3924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625384"/>
            <a:ext cx="8976790" cy="95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4161" y="5348580"/>
            <a:ext cx="984363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每張資料表均已導入 10 筆測試資料。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44161" y="4144670"/>
            <a:ext cx="628626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8.3 範例資料成功插入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19266" y="1164156"/>
            <a:ext cx="9418566" cy="7958688"/>
          </a:xfrm>
          <a:custGeom>
            <a:avLst/>
            <a:gdLst/>
            <a:ahLst/>
            <a:cxnLst/>
            <a:rect r="r" b="b" t="t" l="l"/>
            <a:pathLst>
              <a:path h="7958688" w="9418566">
                <a:moveTo>
                  <a:pt x="0" y="0"/>
                </a:moveTo>
                <a:lnTo>
                  <a:pt x="9418566" y="0"/>
                </a:lnTo>
                <a:lnTo>
                  <a:pt x="9418566" y="7958688"/>
                </a:lnTo>
                <a:lnTo>
                  <a:pt x="0" y="795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03710" y="1222343"/>
            <a:ext cx="9892381" cy="7842315"/>
          </a:xfrm>
          <a:custGeom>
            <a:avLst/>
            <a:gdLst/>
            <a:ahLst/>
            <a:cxnLst/>
            <a:rect r="r" b="b" t="t" l="l"/>
            <a:pathLst>
              <a:path h="7842315" w="9892381">
                <a:moveTo>
                  <a:pt x="0" y="0"/>
                </a:moveTo>
                <a:lnTo>
                  <a:pt x="9892381" y="0"/>
                </a:lnTo>
                <a:lnTo>
                  <a:pt x="9892381" y="7842314"/>
                </a:lnTo>
                <a:lnTo>
                  <a:pt x="0" y="7842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159" y="9182100"/>
            <a:ext cx="35556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管理員之資料表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49249" y="1307843"/>
            <a:ext cx="11207770" cy="7663313"/>
          </a:xfrm>
          <a:custGeom>
            <a:avLst/>
            <a:gdLst/>
            <a:ahLst/>
            <a:cxnLst/>
            <a:rect r="r" b="b" t="t" l="l"/>
            <a:pathLst>
              <a:path h="7663313" w="11207770">
                <a:moveTo>
                  <a:pt x="0" y="0"/>
                </a:moveTo>
                <a:lnTo>
                  <a:pt x="11207770" y="0"/>
                </a:lnTo>
                <a:lnTo>
                  <a:pt x="11207770" y="7663313"/>
                </a:lnTo>
                <a:lnTo>
                  <a:pt x="0" y="766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82100"/>
            <a:ext cx="1623060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買家之資料表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0706" y="1183743"/>
            <a:ext cx="11590905" cy="7919514"/>
          </a:xfrm>
          <a:custGeom>
            <a:avLst/>
            <a:gdLst/>
            <a:ahLst/>
            <a:cxnLst/>
            <a:rect r="r" b="b" t="t" l="l"/>
            <a:pathLst>
              <a:path h="7919514" w="11590905">
                <a:moveTo>
                  <a:pt x="0" y="0"/>
                </a:moveTo>
                <a:lnTo>
                  <a:pt x="11590905" y="0"/>
                </a:lnTo>
                <a:lnTo>
                  <a:pt x="11590905" y="7919514"/>
                </a:lnTo>
                <a:lnTo>
                  <a:pt x="0" y="7919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119" y="9182100"/>
            <a:ext cx="3047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賣家</a:t>
            </a: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之資料表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49356" y="2632309"/>
            <a:ext cx="13389288" cy="6208307"/>
          </a:xfrm>
          <a:custGeom>
            <a:avLst/>
            <a:gdLst/>
            <a:ahLst/>
            <a:cxnLst/>
            <a:rect r="r" b="b" t="t" l="l"/>
            <a:pathLst>
              <a:path h="6208307" w="13389288">
                <a:moveTo>
                  <a:pt x="0" y="0"/>
                </a:moveTo>
                <a:lnTo>
                  <a:pt x="13389288" y="0"/>
                </a:lnTo>
                <a:lnTo>
                  <a:pt x="13389288" y="6208307"/>
                </a:lnTo>
                <a:lnTo>
                  <a:pt x="0" y="620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119" y="9182100"/>
            <a:ext cx="3047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訂單</a:t>
            </a: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之資料表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48537" y="1198443"/>
            <a:ext cx="9422415" cy="7816666"/>
          </a:xfrm>
          <a:custGeom>
            <a:avLst/>
            <a:gdLst/>
            <a:ahLst/>
            <a:cxnLst/>
            <a:rect r="r" b="b" t="t" l="l"/>
            <a:pathLst>
              <a:path h="7816666" w="9422415">
                <a:moveTo>
                  <a:pt x="0" y="0"/>
                </a:moveTo>
                <a:lnTo>
                  <a:pt x="9422415" y="0"/>
                </a:lnTo>
                <a:lnTo>
                  <a:pt x="9422415" y="7816666"/>
                </a:lnTo>
                <a:lnTo>
                  <a:pt x="0" y="7816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198" y="9182100"/>
            <a:ext cx="406360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訂單項目之資料表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22084" y="1210528"/>
            <a:ext cx="10196070" cy="7865943"/>
          </a:xfrm>
          <a:custGeom>
            <a:avLst/>
            <a:gdLst/>
            <a:ahLst/>
            <a:cxnLst/>
            <a:rect r="r" b="b" t="t" l="l"/>
            <a:pathLst>
              <a:path h="7865943" w="10196070">
                <a:moveTo>
                  <a:pt x="0" y="0"/>
                </a:moveTo>
                <a:lnTo>
                  <a:pt x="10196070" y="0"/>
                </a:lnTo>
                <a:lnTo>
                  <a:pt x="10196070" y="7865944"/>
                </a:lnTo>
                <a:lnTo>
                  <a:pt x="0" y="786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119" y="9182100"/>
            <a:ext cx="3047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商品</a:t>
            </a: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之資料表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76954" y="1198443"/>
            <a:ext cx="3490291" cy="1225794"/>
            <a:chOff x="0" y="0"/>
            <a:chExt cx="321203" cy="1128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1203" cy="112807"/>
            </a:xfrm>
            <a:custGeom>
              <a:avLst/>
              <a:gdLst/>
              <a:ahLst/>
              <a:cxnLst/>
              <a:rect r="r" b="b" t="t" l="l"/>
              <a:pathLst>
                <a:path h="112807" w="321203">
                  <a:moveTo>
                    <a:pt x="56403" y="0"/>
                  </a:moveTo>
                  <a:lnTo>
                    <a:pt x="264800" y="0"/>
                  </a:lnTo>
                  <a:cubicBezTo>
                    <a:pt x="279759" y="0"/>
                    <a:pt x="294106" y="5942"/>
                    <a:pt x="304683" y="16520"/>
                  </a:cubicBezTo>
                  <a:cubicBezTo>
                    <a:pt x="315261" y="27098"/>
                    <a:pt x="321203" y="41444"/>
                    <a:pt x="321203" y="56403"/>
                  </a:cubicBezTo>
                  <a:lnTo>
                    <a:pt x="321203" y="56403"/>
                  </a:lnTo>
                  <a:cubicBezTo>
                    <a:pt x="321203" y="87554"/>
                    <a:pt x="295951" y="112807"/>
                    <a:pt x="264800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1203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41056" y="2499948"/>
            <a:ext cx="11881043" cy="6587391"/>
          </a:xfrm>
          <a:custGeom>
            <a:avLst/>
            <a:gdLst/>
            <a:ahLst/>
            <a:cxnLst/>
            <a:rect r="r" b="b" t="t" l="l"/>
            <a:pathLst>
              <a:path h="6587391" w="11881043">
                <a:moveTo>
                  <a:pt x="0" y="0"/>
                </a:moveTo>
                <a:lnTo>
                  <a:pt x="11881043" y="0"/>
                </a:lnTo>
                <a:lnTo>
                  <a:pt x="11881043" y="6587391"/>
                </a:lnTo>
                <a:lnTo>
                  <a:pt x="0" y="658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實作結果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198" y="9182100"/>
            <a:ext cx="406360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商品評價</a:t>
            </a:r>
            <a:r>
              <a:rPr lang="en-US" sz="3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之資料表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20" id="20"/>
          <p:cNvGraphicFramePr/>
          <p:nvPr/>
        </p:nvGraphicFramePr>
        <p:xfrm>
          <a:off x="3296765" y="2484992"/>
          <a:ext cx="6991350" cy="2129790"/>
        </p:xfrm>
        <a:graphic>
          <a:graphicData uri="http://schemas.openxmlformats.org/presentationml/2006/ole">
            <p:oleObj imgW="8382000" imgH="35179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3791886" y="1233435"/>
            <a:ext cx="30480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團隊分工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5467" y="3087775"/>
            <a:ext cx="11157067" cy="636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0"/>
              </a:lnSpc>
            </a:pPr>
            <a:r>
              <a:rPr lang="en-US" sz="20000" spc="-720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  <a:p>
            <a:pPr algn="ctr">
              <a:lnSpc>
                <a:spcPts val="104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1226" y="2390714"/>
            <a:ext cx="14559830" cy="6719441"/>
          </a:xfrm>
          <a:custGeom>
            <a:avLst/>
            <a:gdLst/>
            <a:ahLst/>
            <a:cxnLst/>
            <a:rect r="r" b="b" t="t" l="l"/>
            <a:pathLst>
              <a:path h="6719441" w="14559830">
                <a:moveTo>
                  <a:pt x="0" y="0"/>
                </a:moveTo>
                <a:lnTo>
                  <a:pt x="14559830" y="0"/>
                </a:lnTo>
                <a:lnTo>
                  <a:pt x="14559830" y="6719442"/>
                </a:lnTo>
                <a:lnTo>
                  <a:pt x="0" y="671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992" b="-136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2278" y="1417002"/>
            <a:ext cx="15047022" cy="7452995"/>
          </a:xfrm>
          <a:custGeom>
            <a:avLst/>
            <a:gdLst/>
            <a:ahLst/>
            <a:cxnLst/>
            <a:rect r="r" b="b" t="t" l="l"/>
            <a:pathLst>
              <a:path h="7452995" w="15047022">
                <a:moveTo>
                  <a:pt x="0" y="0"/>
                </a:moveTo>
                <a:lnTo>
                  <a:pt x="15047022" y="0"/>
                </a:lnTo>
                <a:lnTo>
                  <a:pt x="15047022" y="7452996"/>
                </a:lnTo>
                <a:lnTo>
                  <a:pt x="0" y="745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598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Customer（買家）</a:t>
              </a:r>
            </a:p>
          </p:txBody>
        </p:sp>
      </p:grpSp>
      <p:graphicFrame>
        <p:nvGraphicFramePr>
          <p:cNvPr name="Object 11" id="11"/>
          <p:cNvGraphicFramePr/>
          <p:nvPr/>
        </p:nvGraphicFramePr>
        <p:xfrm>
          <a:off x="1113498" y="1747671"/>
          <a:ext cx="5600700" cy="4019550"/>
        </p:xfrm>
        <a:graphic>
          <a:graphicData uri="http://schemas.openxmlformats.org/presentationml/2006/ole">
            <p:oleObj imgW="6718300" imgH="5143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DAGivp69-gc</dc:identifier>
  <dcterms:modified xsi:type="dcterms:W3CDTF">2011-08-01T06:04:30Z</dcterms:modified>
  <cp:revision>1</cp:revision>
  <dc:title>Final Project Part III(PPT)</dc:title>
</cp:coreProperties>
</file>